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40AC40B-5F8A-4F64-AD02-5612063AF088}" type="datetimeFigureOut">
              <a:rPr lang="en-US" smtClean="0"/>
              <a:t>10/23/2024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1B8EF98-7F9E-41E5-B0E2-FE275310340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0AC40B-5F8A-4F64-AD02-5612063AF088}"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8EF98-7F9E-41E5-B0E2-FE275310340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0AC40B-5F8A-4F64-AD02-5612063AF088}"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8EF98-7F9E-41E5-B0E2-FE275310340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0AC40B-5F8A-4F64-AD02-5612063AF088}"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8EF98-7F9E-41E5-B0E2-FE275310340B}"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40AC40B-5F8A-4F64-AD02-5612063AF088}"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8EF98-7F9E-41E5-B0E2-FE275310340B}"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40AC40B-5F8A-4F64-AD02-5612063AF088}"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B8EF98-7F9E-41E5-B0E2-FE275310340B}"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40AC40B-5F8A-4F64-AD02-5612063AF088}" type="datetimeFigureOut">
              <a:rPr lang="en-US" smtClean="0"/>
              <a:t>10/23/2024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B8EF98-7F9E-41E5-B0E2-FE275310340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40AC40B-5F8A-4F64-AD02-5612063AF088}" type="datetimeFigureOut">
              <a:rPr lang="en-US" smtClean="0"/>
              <a:t>10/23/2024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B8EF98-7F9E-41E5-B0E2-FE275310340B}"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0AC40B-5F8A-4F64-AD02-5612063AF088}" type="datetimeFigureOut">
              <a:rPr lang="en-US" smtClean="0"/>
              <a:t>10/23/2024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B8EF98-7F9E-41E5-B0E2-FE275310340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C40AC40B-5F8A-4F64-AD02-5612063AF088}"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B8EF98-7F9E-41E5-B0E2-FE275310340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40AC40B-5F8A-4F64-AD02-5612063AF088}" type="datetimeFigureOut">
              <a:rPr lang="en-US" smtClean="0"/>
              <a:t>10/23/2024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1B8EF98-7F9E-41E5-B0E2-FE275310340B}"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40AC40B-5F8A-4F64-AD02-5612063AF088}" type="datetimeFigureOut">
              <a:rPr lang="en-US" smtClean="0"/>
              <a:t>10/23/2024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1B8EF98-7F9E-41E5-B0E2-FE275310340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Flu Vaccine Mandate  NYC DOH </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Presented By:</a:t>
            </a:r>
          </a:p>
          <a:p>
            <a:r>
              <a:rPr lang="en-US" dirty="0" smtClean="0"/>
              <a:t> Jennifer Mendez, LPN </a:t>
            </a:r>
          </a:p>
          <a:p>
            <a:r>
              <a:rPr lang="en-US" dirty="0" smtClean="0"/>
              <a:t>For Williamsburg Y Head Start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2514600"/>
          </a:xfrm>
        </p:spPr>
        <p:txBody>
          <a:bodyPr>
            <a:normAutofit/>
          </a:bodyPr>
          <a:lstStyle/>
          <a:p>
            <a:pPr algn="ctr">
              <a:buNone/>
            </a:pPr>
            <a:r>
              <a:rPr lang="en-US" sz="3600" dirty="0" smtClean="0">
                <a:solidFill>
                  <a:schemeClr val="accent1"/>
                </a:solidFill>
              </a:rPr>
              <a:t>The Williamsburg Y Head Start thanks you for your on-going cooperation with us and the NYC DOH, and NYC DOE!</a:t>
            </a:r>
            <a:endParaRPr lang="en-US" sz="3600" dirty="0">
              <a:solidFill>
                <a:schemeClr val="accent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000" dirty="0" smtClean="0">
                <a:solidFill>
                  <a:schemeClr val="accent1"/>
                </a:solidFill>
              </a:rPr>
              <a:t>2018- </a:t>
            </a:r>
            <a:r>
              <a:rPr lang="en-US" sz="2000" dirty="0" smtClean="0"/>
              <a:t>NYC mandated all children under the age of 5 attending childcare, Head Start, and Pre-Kindergarten to be vaccinated against Influenza (Flu).</a:t>
            </a:r>
          </a:p>
          <a:p>
            <a:pPr>
              <a:buNone/>
            </a:pPr>
            <a:endParaRPr lang="en-US" sz="2000" dirty="0" smtClean="0"/>
          </a:p>
          <a:p>
            <a:r>
              <a:rPr lang="en-US" sz="2000" dirty="0" smtClean="0">
                <a:solidFill>
                  <a:schemeClr val="accent1"/>
                </a:solidFill>
              </a:rPr>
              <a:t>2019- </a:t>
            </a:r>
            <a:r>
              <a:rPr lang="en-US" sz="2000" dirty="0" smtClean="0"/>
              <a:t>NYC no longer accepts religious or philosophical  exemptions for any required vaccines including the influenza vaccine.</a:t>
            </a:r>
          </a:p>
          <a:p>
            <a:pPr>
              <a:buNone/>
            </a:pPr>
            <a:endParaRPr lang="en-US" sz="2000" dirty="0" smtClean="0"/>
          </a:p>
          <a:p>
            <a:r>
              <a:rPr lang="en-US" sz="2000" dirty="0" smtClean="0">
                <a:solidFill>
                  <a:schemeClr val="accent1"/>
                </a:solidFill>
              </a:rPr>
              <a:t>2019-</a:t>
            </a:r>
            <a:r>
              <a:rPr lang="en-US" sz="2000" dirty="0" smtClean="0"/>
              <a:t> Any program that does not enforce the mandate will be subject to a fine per child per day out of compliance, and be subject to closure.</a:t>
            </a:r>
          </a:p>
          <a:p>
            <a:pPr>
              <a:buNone/>
            </a:pPr>
            <a:endParaRPr lang="en-US" sz="2000" dirty="0" smtClean="0"/>
          </a:p>
          <a:p>
            <a:r>
              <a:rPr lang="en-US" sz="2000" dirty="0" smtClean="0">
                <a:solidFill>
                  <a:schemeClr val="accent1"/>
                </a:solidFill>
              </a:rPr>
              <a:t>2020-</a:t>
            </a:r>
            <a:r>
              <a:rPr lang="en-US" sz="2000" dirty="0" smtClean="0"/>
              <a:t> Any child enrolled in a childcare, Head Start, or Pre-Kindergarten program must be excluded from the program if not in compliance with the mandate, and will not be allowed to participate in-person or remote instruction.</a:t>
            </a:r>
            <a:endParaRPr lang="en-US" sz="2000" dirty="0"/>
          </a:p>
        </p:txBody>
      </p:sp>
      <p:sp>
        <p:nvSpPr>
          <p:cNvPr id="3" name="Title 2"/>
          <p:cNvSpPr>
            <a:spLocks noGrp="1"/>
          </p:cNvSpPr>
          <p:nvPr>
            <p:ph type="title"/>
          </p:nvPr>
        </p:nvSpPr>
        <p:spPr/>
        <p:txBody>
          <a:bodyPr/>
          <a:lstStyle/>
          <a:p>
            <a:r>
              <a:rPr lang="en-US" dirty="0" smtClean="0"/>
              <a:t>NYC DOH Mandate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Any child enrolled in a program who will turn 5 years old before December 31</a:t>
            </a:r>
            <a:r>
              <a:rPr lang="en-US" baseline="30000" dirty="0" smtClean="0"/>
              <a:t>st</a:t>
            </a:r>
            <a:r>
              <a:rPr lang="en-US" dirty="0" smtClean="0"/>
              <a:t>, </a:t>
            </a:r>
            <a:r>
              <a:rPr lang="en-US" dirty="0" smtClean="0"/>
              <a:t>2024.</a:t>
            </a:r>
            <a:endParaRPr lang="en-US" dirty="0" smtClean="0"/>
          </a:p>
          <a:p>
            <a:pPr>
              <a:buNone/>
            </a:pPr>
            <a:endParaRPr lang="en-US" dirty="0" smtClean="0"/>
          </a:p>
          <a:p>
            <a:r>
              <a:rPr lang="en-US" dirty="0" smtClean="0"/>
              <a:t>Any child who has a medical exemption. </a:t>
            </a:r>
          </a:p>
          <a:p>
            <a:endParaRPr lang="en-US" dirty="0" smtClean="0"/>
          </a:p>
          <a:p>
            <a:r>
              <a:rPr lang="en-US" dirty="0" smtClean="0"/>
              <a:t>Any child whose family chooses to opt-out and will have their child remain home for the duration of the flu season. (April or May </a:t>
            </a:r>
            <a:r>
              <a:rPr lang="en-US" dirty="0" smtClean="0"/>
              <a:t>2025)</a:t>
            </a:r>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Who is exempt from the vaccine?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624071"/>
          </a:xfrm>
        </p:spPr>
        <p:txBody>
          <a:bodyPr numCol="1">
            <a:normAutofit fontScale="92500" lnSpcReduction="10000"/>
          </a:bodyPr>
          <a:lstStyle/>
          <a:p>
            <a:endParaRPr lang="en-US" dirty="0" smtClean="0"/>
          </a:p>
          <a:p>
            <a:r>
              <a:rPr lang="en-US" dirty="0" smtClean="0">
                <a:latin typeface="Arial Narrow" pitchFamily="34" charset="0"/>
              </a:rPr>
              <a:t> Form must be completed and signed by a physician licensed in New York State.</a:t>
            </a:r>
          </a:p>
          <a:p>
            <a:pPr>
              <a:buNone/>
            </a:pPr>
            <a:endParaRPr lang="en-US" dirty="0" smtClean="0">
              <a:latin typeface="Arial Narrow" pitchFamily="34" charset="0"/>
            </a:endParaRPr>
          </a:p>
          <a:p>
            <a:r>
              <a:rPr lang="en-US" dirty="0" smtClean="0">
                <a:latin typeface="Arial Narrow" pitchFamily="34" charset="0"/>
              </a:rPr>
              <a:t> Medical exemptions are granted for no more than one year and requests must be resubmitted annually. </a:t>
            </a:r>
          </a:p>
          <a:p>
            <a:endParaRPr lang="en-US" dirty="0" smtClean="0">
              <a:latin typeface="Arial Narrow" pitchFamily="34" charset="0"/>
            </a:endParaRPr>
          </a:p>
          <a:p>
            <a:r>
              <a:rPr lang="en-US" dirty="0" smtClean="0">
                <a:latin typeface="Arial Narrow" pitchFamily="34" charset="0"/>
              </a:rPr>
              <a:t>NYC Department of Health physicians review all medical exemption requests and may request additional information.</a:t>
            </a:r>
          </a:p>
        </p:txBody>
      </p:sp>
      <p:sp>
        <p:nvSpPr>
          <p:cNvPr id="3" name="Title 2"/>
          <p:cNvSpPr>
            <a:spLocks noGrp="1"/>
          </p:cNvSpPr>
          <p:nvPr>
            <p:ph type="title"/>
          </p:nvPr>
        </p:nvSpPr>
        <p:spPr/>
        <p:txBody>
          <a:bodyPr/>
          <a:lstStyle/>
          <a:p>
            <a:r>
              <a:rPr lang="en-US" dirty="0" smtClean="0"/>
              <a:t>Medical Exemptions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6019800"/>
          </a:xfrm>
        </p:spPr>
        <p:txBody>
          <a:bodyPr numCol="1">
            <a:normAutofit fontScale="70000" lnSpcReduction="20000"/>
          </a:bodyPr>
          <a:lstStyle/>
          <a:p>
            <a:endParaRPr lang="en-US" b="1" u="sng" dirty="0" smtClean="0">
              <a:latin typeface="Arial Narrow" pitchFamily="34" charset="0"/>
            </a:endParaRPr>
          </a:p>
          <a:p>
            <a:r>
              <a:rPr lang="en-US" b="1" u="sng" dirty="0" smtClean="0">
                <a:solidFill>
                  <a:schemeClr val="accent1"/>
                </a:solidFill>
                <a:latin typeface="Arial Narrow" pitchFamily="34" charset="0"/>
              </a:rPr>
              <a:t>The following are not allowed as valid exemption reason as per NYCDOH.</a:t>
            </a:r>
          </a:p>
          <a:p>
            <a:pPr>
              <a:buNone/>
            </a:pPr>
            <a:endParaRPr lang="en-US" b="1" dirty="0" smtClean="0">
              <a:latin typeface="Arial Narrow" pitchFamily="34" charset="0"/>
            </a:endParaRPr>
          </a:p>
          <a:p>
            <a:pPr>
              <a:buNone/>
            </a:pPr>
            <a:r>
              <a:rPr lang="en-US" dirty="0" smtClean="0">
                <a:latin typeface="Arial Narrow" pitchFamily="34" charset="0"/>
              </a:rPr>
              <a:t>•</a:t>
            </a:r>
            <a:r>
              <a:rPr lang="en-US" b="1" dirty="0" smtClean="0">
                <a:latin typeface="Arial Narrow" pitchFamily="34" charset="0"/>
              </a:rPr>
              <a:t>Egg allergy</a:t>
            </a:r>
            <a:r>
              <a:rPr lang="en-US" dirty="0" smtClean="0">
                <a:latin typeface="Arial Narrow" pitchFamily="34" charset="0"/>
              </a:rPr>
              <a:t>, even if anaphylactic</a:t>
            </a:r>
          </a:p>
          <a:p>
            <a:pPr>
              <a:buNone/>
            </a:pPr>
            <a:endParaRPr lang="en-US" dirty="0" smtClean="0">
              <a:latin typeface="Arial Narrow" pitchFamily="34" charset="0"/>
            </a:endParaRPr>
          </a:p>
          <a:p>
            <a:pPr>
              <a:buNone/>
            </a:pPr>
            <a:r>
              <a:rPr lang="en-US" dirty="0" smtClean="0">
                <a:latin typeface="Arial Narrow" pitchFamily="34" charset="0"/>
              </a:rPr>
              <a:t>•</a:t>
            </a:r>
            <a:r>
              <a:rPr lang="en-US" b="1" dirty="0" smtClean="0">
                <a:latin typeface="Arial Narrow" pitchFamily="34" charset="0"/>
              </a:rPr>
              <a:t>Autism and/or developmental delay</a:t>
            </a:r>
            <a:r>
              <a:rPr lang="en-US" dirty="0" smtClean="0">
                <a:latin typeface="Arial Narrow" pitchFamily="34" charset="0"/>
              </a:rPr>
              <a:t> in the child or family member.</a:t>
            </a:r>
          </a:p>
          <a:p>
            <a:pPr>
              <a:buNone/>
            </a:pPr>
            <a:endParaRPr lang="en-US" dirty="0" smtClean="0">
              <a:latin typeface="Arial Narrow" pitchFamily="34" charset="0"/>
            </a:endParaRPr>
          </a:p>
          <a:p>
            <a:pPr>
              <a:buNone/>
            </a:pPr>
            <a:r>
              <a:rPr lang="en-US" dirty="0" smtClean="0">
                <a:latin typeface="Arial Narrow" pitchFamily="34" charset="0"/>
              </a:rPr>
              <a:t>•</a:t>
            </a:r>
            <a:r>
              <a:rPr lang="en-US" b="1" dirty="0" smtClean="0">
                <a:latin typeface="Arial Narrow" pitchFamily="34" charset="0"/>
              </a:rPr>
              <a:t>Controlled seizures </a:t>
            </a:r>
            <a:r>
              <a:rPr lang="en-US" dirty="0" smtClean="0">
                <a:latin typeface="Arial Narrow" pitchFamily="34" charset="0"/>
              </a:rPr>
              <a:t>(with or without medication), or </a:t>
            </a:r>
            <a:r>
              <a:rPr lang="en-US" b="1" dirty="0" smtClean="0">
                <a:latin typeface="Arial Narrow" pitchFamily="34" charset="0"/>
              </a:rPr>
              <a:t>family history of seizures</a:t>
            </a:r>
            <a:r>
              <a:rPr lang="en-US" dirty="0" smtClean="0">
                <a:latin typeface="Arial Narrow" pitchFamily="34" charset="0"/>
              </a:rPr>
              <a:t>.</a:t>
            </a:r>
          </a:p>
          <a:p>
            <a:pPr>
              <a:buNone/>
            </a:pPr>
            <a:endParaRPr lang="en-US" dirty="0" smtClean="0">
              <a:latin typeface="Arial Narrow" pitchFamily="34" charset="0"/>
            </a:endParaRPr>
          </a:p>
          <a:p>
            <a:pPr>
              <a:buNone/>
            </a:pPr>
            <a:r>
              <a:rPr lang="en-US" dirty="0" smtClean="0">
                <a:latin typeface="Arial Narrow" pitchFamily="34" charset="0"/>
              </a:rPr>
              <a:t>•</a:t>
            </a:r>
            <a:r>
              <a:rPr lang="en-US" b="1" dirty="0" smtClean="0">
                <a:latin typeface="Arial Narrow" pitchFamily="34" charset="0"/>
              </a:rPr>
              <a:t>Mild, acute illness</a:t>
            </a:r>
            <a:r>
              <a:rPr lang="en-US" dirty="0" smtClean="0">
                <a:latin typeface="Arial Narrow" pitchFamily="34" charset="0"/>
              </a:rPr>
              <a:t> (e.g. low-grade fever, cold, upper respiratory illness, diarrhea, ear infection).</a:t>
            </a:r>
          </a:p>
          <a:p>
            <a:pPr>
              <a:buNone/>
            </a:pPr>
            <a:endParaRPr lang="en-US" dirty="0" smtClean="0">
              <a:latin typeface="Arial Narrow" pitchFamily="34" charset="0"/>
            </a:endParaRPr>
          </a:p>
          <a:p>
            <a:pPr>
              <a:buNone/>
            </a:pPr>
            <a:r>
              <a:rPr lang="en-US" dirty="0" smtClean="0">
                <a:latin typeface="Arial Narrow" pitchFamily="34" charset="0"/>
              </a:rPr>
              <a:t>•</a:t>
            </a:r>
            <a:r>
              <a:rPr lang="en-US" b="1" dirty="0" smtClean="0">
                <a:latin typeface="Arial Narrow" pitchFamily="34" charset="0"/>
              </a:rPr>
              <a:t>Prior flu infection</a:t>
            </a:r>
            <a:r>
              <a:rPr lang="en-US" dirty="0" smtClean="0">
                <a:latin typeface="Arial Narrow" pitchFamily="34" charset="0"/>
              </a:rPr>
              <a:t>.</a:t>
            </a:r>
          </a:p>
          <a:p>
            <a:pPr>
              <a:buNone/>
            </a:pPr>
            <a:endParaRPr lang="en-US" dirty="0" smtClean="0">
              <a:latin typeface="Arial Narrow" pitchFamily="34" charset="0"/>
            </a:endParaRPr>
          </a:p>
          <a:p>
            <a:pPr>
              <a:buNone/>
            </a:pPr>
            <a:r>
              <a:rPr lang="en-US" dirty="0" smtClean="0">
                <a:latin typeface="Arial Narrow" pitchFamily="34" charset="0"/>
              </a:rPr>
              <a:t>•Contact with people who have weakened immune systems.</a:t>
            </a:r>
          </a:p>
          <a:p>
            <a:pPr>
              <a:buNone/>
            </a:pPr>
            <a:endParaRPr lang="en-US" dirty="0" smtClean="0">
              <a:latin typeface="Arial Narrow" pitchFamily="34" charset="0"/>
            </a:endParaRPr>
          </a:p>
          <a:p>
            <a:pPr>
              <a:buNone/>
            </a:pPr>
            <a:r>
              <a:rPr lang="en-US" dirty="0" smtClean="0">
                <a:latin typeface="Arial Narrow" pitchFamily="34" charset="0"/>
              </a:rPr>
              <a:t>•Pregnancy in the household or contact with a pregnant woman.</a:t>
            </a:r>
          </a:p>
          <a:p>
            <a:pPr>
              <a:buNone/>
            </a:pPr>
            <a:endParaRPr lang="en-US" dirty="0" smtClean="0">
              <a:latin typeface="Arial Narrow" pitchFamily="34" charset="0"/>
            </a:endParaRPr>
          </a:p>
          <a:p>
            <a:pPr>
              <a:buNone/>
            </a:pPr>
            <a:r>
              <a:rPr lang="en-US" dirty="0" smtClean="0">
                <a:latin typeface="Arial Narrow" pitchFamily="34" charset="0"/>
              </a:rPr>
              <a:t>•Family history of any vaccine reaction(s) or history of allergies (in a relative).</a:t>
            </a:r>
          </a:p>
          <a:p>
            <a:pPr>
              <a:buNone/>
            </a:pPr>
            <a:endParaRPr lang="en-US" dirty="0" smtClean="0">
              <a:latin typeface="Arial Narrow" pitchFamily="34" charset="0"/>
            </a:endParaRPr>
          </a:p>
          <a:p>
            <a:pPr>
              <a:buNone/>
            </a:pPr>
            <a:r>
              <a:rPr lang="en-US" dirty="0" smtClean="0">
                <a:latin typeface="Arial Narrow" pitchFamily="34" charset="0"/>
              </a:rPr>
              <a:t>•Parental requests to delay or withhold vaccinations: these requests will not be considered.</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xemption.png"/>
          <p:cNvPicPr>
            <a:picLocks noGrp="1" noChangeAspect="1"/>
          </p:cNvPicPr>
          <p:nvPr>
            <p:ph idx="1"/>
          </p:nvPr>
        </p:nvPicPr>
        <p:blipFill>
          <a:blip r:embed="rId2" cstate="print"/>
          <a:stretch>
            <a:fillRect/>
          </a:stretch>
        </p:blipFill>
        <p:spPr>
          <a:xfrm>
            <a:off x="2667000" y="76200"/>
            <a:ext cx="5105400" cy="6327206"/>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fontScale="62500" lnSpcReduction="20000"/>
          </a:bodyPr>
          <a:lstStyle/>
          <a:p>
            <a:pPr>
              <a:buNone/>
            </a:pPr>
            <a:r>
              <a:rPr lang="en-US" dirty="0" smtClean="0"/>
              <a:t>Flu is a contagious disease that spreads around the United States every year, usually between October and May. </a:t>
            </a:r>
          </a:p>
          <a:p>
            <a:pPr>
              <a:buNone/>
            </a:pPr>
            <a:endParaRPr lang="en-US" dirty="0" smtClean="0"/>
          </a:p>
          <a:p>
            <a:pPr>
              <a:buNone/>
            </a:pPr>
            <a:r>
              <a:rPr lang="en-US" dirty="0" smtClean="0"/>
              <a:t>Anyone can get the flu, but it is more dangerous for some people. Infants and young children, people 65 years and older, pregnant people, and people with certain health conditions or a weakened immune system are at greatest risk of flu complications. </a:t>
            </a:r>
          </a:p>
          <a:p>
            <a:pPr>
              <a:buNone/>
            </a:pPr>
            <a:endParaRPr lang="en-US" dirty="0" smtClean="0"/>
          </a:p>
          <a:p>
            <a:pPr>
              <a:buNone/>
            </a:pPr>
            <a:r>
              <a:rPr lang="en-US" dirty="0" smtClean="0"/>
              <a:t>Pneumonia, bronchitis, sinus infections, and ear infections are examples of flu-related complications. If you have a medical condition, such as heart disease, cancer, or diabetes, flu can make it worse. </a:t>
            </a:r>
          </a:p>
          <a:p>
            <a:pPr>
              <a:buNone/>
            </a:pPr>
            <a:endParaRPr lang="en-US" dirty="0" smtClean="0"/>
          </a:p>
          <a:p>
            <a:pPr>
              <a:buNone/>
            </a:pPr>
            <a:r>
              <a:rPr lang="en-US" dirty="0" smtClean="0"/>
              <a:t>Flu can cause fever and chills, sore throat, muscle aches, fatigue, cough, headache, and runny or stuffy nose. Some people may have vomiting and diarrhea, though this is more common in children than adults.</a:t>
            </a:r>
          </a:p>
          <a:p>
            <a:pPr>
              <a:buNone/>
            </a:pPr>
            <a:endParaRPr lang="en-US" dirty="0" smtClean="0"/>
          </a:p>
          <a:p>
            <a:pPr>
              <a:buNone/>
            </a:pPr>
            <a:r>
              <a:rPr lang="en-US" dirty="0" smtClean="0"/>
              <a:t> In an average year, thousands of people in the United States die from flu, and many more are hospitalized. Flu vaccine prevents millions of illnesses and flu-related visits to the doctor each year.</a:t>
            </a:r>
            <a:endParaRPr lang="en-US" dirty="0"/>
          </a:p>
        </p:txBody>
      </p:sp>
      <p:sp>
        <p:nvSpPr>
          <p:cNvPr id="3" name="Title 2"/>
          <p:cNvSpPr>
            <a:spLocks noGrp="1"/>
          </p:cNvSpPr>
          <p:nvPr>
            <p:ph type="title"/>
          </p:nvPr>
        </p:nvSpPr>
        <p:spPr>
          <a:xfrm>
            <a:off x="457200" y="274638"/>
            <a:ext cx="8229600" cy="868362"/>
          </a:xfrm>
        </p:spPr>
        <p:txBody>
          <a:bodyPr/>
          <a:lstStyle/>
          <a:p>
            <a:r>
              <a:rPr lang="en-US" dirty="0" smtClean="0"/>
              <a:t>Why Get the Flu Vaccine?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buNone/>
            </a:pPr>
            <a:r>
              <a:rPr lang="en-US" dirty="0" smtClean="0"/>
              <a:t>CDC recommends everyone 6 months and older get vaccinated every flu season. </a:t>
            </a:r>
          </a:p>
          <a:p>
            <a:pPr>
              <a:buNone/>
            </a:pPr>
            <a:endParaRPr lang="en-US" dirty="0" smtClean="0"/>
          </a:p>
          <a:p>
            <a:pPr>
              <a:buNone/>
            </a:pPr>
            <a:r>
              <a:rPr lang="en-US" dirty="0" smtClean="0"/>
              <a:t>It takes about 2 weeks for protection to develop after vaccination. </a:t>
            </a:r>
          </a:p>
          <a:p>
            <a:pPr>
              <a:buNone/>
            </a:pPr>
            <a:endParaRPr lang="en-US" dirty="0" smtClean="0"/>
          </a:p>
          <a:p>
            <a:pPr>
              <a:buNone/>
            </a:pPr>
            <a:r>
              <a:rPr lang="en-US" dirty="0" smtClean="0"/>
              <a:t>There are many flu viruses, and they are always changing. Each year a new flu vaccine is made to protect against the influenza viruses believed to be likely to cause disease in the upcoming flu season. Even when the vaccine doesn’t exactly match these viruses, it may still provide some protection. </a:t>
            </a:r>
          </a:p>
          <a:p>
            <a:pPr>
              <a:buNone/>
            </a:pPr>
            <a:endParaRPr lang="en-US" dirty="0" smtClean="0"/>
          </a:p>
          <a:p>
            <a:pPr>
              <a:buNone/>
            </a:pPr>
            <a:r>
              <a:rPr lang="en-US" dirty="0" smtClean="0"/>
              <a:t>Influenza vaccine does not cause flu. </a:t>
            </a:r>
          </a:p>
          <a:p>
            <a:pPr>
              <a:buNone/>
            </a:pPr>
            <a:endParaRPr lang="en-US" dirty="0" smtClean="0"/>
          </a:p>
          <a:p>
            <a:pPr>
              <a:buNone/>
            </a:pPr>
            <a:r>
              <a:rPr lang="en-US" dirty="0" smtClean="0"/>
              <a:t>Influenza vaccine may be given at the same time as other vaccines.</a:t>
            </a:r>
            <a:endParaRPr lang="en-US" dirty="0"/>
          </a:p>
        </p:txBody>
      </p:sp>
      <p:sp>
        <p:nvSpPr>
          <p:cNvPr id="3" name="Title 2"/>
          <p:cNvSpPr>
            <a:spLocks noGrp="1"/>
          </p:cNvSpPr>
          <p:nvPr>
            <p:ph type="title"/>
          </p:nvPr>
        </p:nvSpPr>
        <p:spPr/>
        <p:txBody>
          <a:bodyPr/>
          <a:lstStyle/>
          <a:p>
            <a:r>
              <a:rPr lang="en-US" dirty="0" smtClean="0"/>
              <a:t>Influenza Vaccine Info</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All flu vaccines must be administered by December 31</a:t>
            </a:r>
            <a:r>
              <a:rPr lang="en-US" baseline="30000" dirty="0" smtClean="0"/>
              <a:t>st</a:t>
            </a:r>
            <a:r>
              <a:rPr lang="en-US" dirty="0" smtClean="0"/>
              <a:t>, </a:t>
            </a:r>
            <a:r>
              <a:rPr lang="en-US" dirty="0" smtClean="0"/>
              <a:t>2024. </a:t>
            </a:r>
            <a:endParaRPr lang="en-US" dirty="0" smtClean="0"/>
          </a:p>
          <a:p>
            <a:pPr>
              <a:buNone/>
            </a:pPr>
            <a:endParaRPr lang="en-US" dirty="0" smtClean="0"/>
          </a:p>
          <a:p>
            <a:r>
              <a:rPr lang="en-US" dirty="0" smtClean="0"/>
              <a:t>If you already received the vaccine after July </a:t>
            </a:r>
            <a:r>
              <a:rPr lang="en-US" dirty="0" smtClean="0"/>
              <a:t>2024, </a:t>
            </a:r>
            <a:r>
              <a:rPr lang="en-US" dirty="0" smtClean="0"/>
              <a:t>there is no need for another vaccine.</a:t>
            </a:r>
          </a:p>
          <a:p>
            <a:pPr>
              <a:buNone/>
            </a:pPr>
            <a:endParaRPr lang="en-US" dirty="0" smtClean="0"/>
          </a:p>
          <a:p>
            <a:r>
              <a:rPr lang="en-US" dirty="0" smtClean="0"/>
              <a:t>If your child is not vaccinated by December 31</a:t>
            </a:r>
            <a:r>
              <a:rPr lang="en-US" baseline="30000" dirty="0" smtClean="0"/>
              <a:t>st</a:t>
            </a:r>
            <a:r>
              <a:rPr lang="en-US" dirty="0" smtClean="0"/>
              <a:t>, </a:t>
            </a:r>
            <a:r>
              <a:rPr lang="en-US" dirty="0" smtClean="0"/>
              <a:t>2024, </a:t>
            </a:r>
            <a:r>
              <a:rPr lang="en-US" dirty="0" smtClean="0"/>
              <a:t>they will not be allowed to attend school after winter school break.</a:t>
            </a:r>
          </a:p>
          <a:p>
            <a:pPr>
              <a:buNone/>
            </a:pPr>
            <a:endParaRPr lang="en-US" dirty="0" smtClean="0"/>
          </a:p>
          <a:p>
            <a:r>
              <a:rPr lang="en-US" dirty="0" smtClean="0"/>
              <a:t>Flu season is over when the NYC DOH declares the flu season over, usually by the end of April or beginning of May </a:t>
            </a:r>
            <a:r>
              <a:rPr lang="en-US" dirty="0" smtClean="0"/>
              <a:t>2025.</a:t>
            </a:r>
            <a:endParaRPr lang="en-US" dirty="0" smtClean="0"/>
          </a:p>
          <a:p>
            <a:pPr>
              <a:buNone/>
            </a:pPr>
            <a:endParaRPr lang="en-US" dirty="0" smtClean="0"/>
          </a:p>
          <a:p>
            <a:r>
              <a:rPr lang="en-US" dirty="0" smtClean="0"/>
              <a:t>Please submit proof of vaccination, as some facilities do not upload documentation to the Citywide Immunization Registry in a timely manner.</a:t>
            </a:r>
          </a:p>
          <a:p>
            <a:endParaRPr lang="en-US" dirty="0"/>
          </a:p>
        </p:txBody>
      </p:sp>
      <p:sp>
        <p:nvSpPr>
          <p:cNvPr id="3" name="Title 2"/>
          <p:cNvSpPr>
            <a:spLocks noGrp="1"/>
          </p:cNvSpPr>
          <p:nvPr>
            <p:ph type="title"/>
          </p:nvPr>
        </p:nvSpPr>
        <p:spPr/>
        <p:txBody>
          <a:bodyPr>
            <a:normAutofit/>
          </a:bodyPr>
          <a:lstStyle/>
          <a:p>
            <a:r>
              <a:rPr lang="en-US" dirty="0" smtClean="0"/>
              <a:t>Just a reminder</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364</TotalTime>
  <Words>803</Words>
  <Application>Microsoft Office PowerPoint</Application>
  <PresentationFormat>On-screen Show (4:3)</PresentationFormat>
  <Paragraphs>76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 Narrow</vt:lpstr>
      <vt:lpstr>Lucida Sans Unicode</vt:lpstr>
      <vt:lpstr>Verdana</vt:lpstr>
      <vt:lpstr>Wingdings 2</vt:lpstr>
      <vt:lpstr>Wingdings 3</vt:lpstr>
      <vt:lpstr>Concourse</vt:lpstr>
      <vt:lpstr>Flu Vaccine Mandate  NYC DOH </vt:lpstr>
      <vt:lpstr>NYC DOH Mandate</vt:lpstr>
      <vt:lpstr>Who is exempt from the vaccine?</vt:lpstr>
      <vt:lpstr>Medical Exemptions</vt:lpstr>
      <vt:lpstr>PowerPoint Presentation</vt:lpstr>
      <vt:lpstr>PowerPoint Presentation</vt:lpstr>
      <vt:lpstr>Why Get the Flu Vaccine?</vt:lpstr>
      <vt:lpstr>Influenza Vaccine Info</vt:lpstr>
      <vt:lpstr>Just a reminder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 Vaccine Mandate  NYC DOH</dc:title>
  <dc:creator>JenniferM</dc:creator>
  <cp:lastModifiedBy>Jennifer Mendez</cp:lastModifiedBy>
  <cp:revision>21</cp:revision>
  <dcterms:created xsi:type="dcterms:W3CDTF">2021-11-15T14:48:00Z</dcterms:created>
  <dcterms:modified xsi:type="dcterms:W3CDTF">2024-10-23T18:08:07Z</dcterms:modified>
</cp:coreProperties>
</file>